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13"/>
  </p:notesMasterIdLst>
  <p:sldIdLst>
    <p:sldId id="256" r:id="rId4"/>
    <p:sldId id="686" r:id="rId5"/>
    <p:sldId id="873" r:id="rId6"/>
    <p:sldId id="768" r:id="rId7"/>
    <p:sldId id="693" r:id="rId8"/>
    <p:sldId id="689" r:id="rId9"/>
    <p:sldId id="691" r:id="rId10"/>
    <p:sldId id="694" r:id="rId11"/>
    <p:sldId id="69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D3C"/>
    <a:srgbClr val="FFBA3B"/>
    <a:srgbClr val="0000FF"/>
    <a:srgbClr val="D52324"/>
    <a:srgbClr val="299F29"/>
    <a:srgbClr val="FF7E0D"/>
    <a:srgbClr val="FF0000"/>
    <a:srgbClr val="FF7F0F"/>
    <a:srgbClr val="279E28"/>
    <a:srgbClr val="1E7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645" autoAdjust="0"/>
  </p:normalViewPr>
  <p:slideViewPr>
    <p:cSldViewPr snapToGrid="0">
      <p:cViewPr varScale="1">
        <p:scale>
          <a:sx n="70" d="100"/>
          <a:sy n="70" d="100"/>
        </p:scale>
        <p:origin x="112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EDS -&gt; Methods developed general enough for wide geoscientific audience. Two-way interaction will also be outline </a:t>
            </a:r>
            <a:r>
              <a:rPr lang="en-US"/>
              <a:t>of today’s talk.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2F013-C680-4F1D-A725-B09F536C38B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37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FEA415F3-A1E6-4584-B621-276122F46196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02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FEA415F3-A1E6-4584-B621-276122F46196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63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58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0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5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22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4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2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5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97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7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30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99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872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6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717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7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11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58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00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9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Introduction to Python (Week 1, Fall 2025)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25563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415F3-A1E6-4584-B621-276122F4619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7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Introduction to Python (Week 1, Fall 2025)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744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6AD2-F75E-4189-BE7C-285EBDEEB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029093"/>
            <a:ext cx="12192000" cy="1527043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 to “Introduction to Scientific Programming with Python”!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Introduction to Python (Week 1, Fall 2025)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2C2EB-E0A2-40A0-904A-8C0CA0EB1EA2}"/>
              </a:ext>
            </a:extLst>
          </p:cNvPr>
          <p:cNvSpPr txBox="1"/>
          <p:nvPr/>
        </p:nvSpPr>
        <p:spPr>
          <a:xfrm>
            <a:off x="0" y="3072348"/>
            <a:ext cx="121920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By the end of this four-week course, you will know: </a:t>
            </a:r>
          </a:p>
          <a:p>
            <a:endParaRPr lang="en-US" sz="3000" dirty="0"/>
          </a:p>
          <a:p>
            <a:pPr marL="342900" indent="-342900">
              <a:buAutoNum type="arabicPeriod"/>
            </a:pPr>
            <a:r>
              <a:rPr lang="en-US" sz="3000" dirty="0"/>
              <a:t>Which Python libraries are most suitable for your application of interest and how to quickly look up documentation, </a:t>
            </a:r>
          </a:p>
          <a:p>
            <a:pPr marL="342900" indent="-342900">
              <a:buAutoNum type="arabicPeriod"/>
            </a:pPr>
            <a:endParaRPr lang="en-US" sz="3000" dirty="0"/>
          </a:p>
          <a:p>
            <a:pPr marL="342900" indent="-342900">
              <a:buAutoNum type="arabicPeriod"/>
            </a:pPr>
            <a:r>
              <a:rPr lang="en-US" sz="3000" dirty="0"/>
              <a:t>How to handle data in multiple formats (from text files to gridded spatial data via time series), manipulate them mathematically/statistically, and visualize them efficiently for scientific analysis and communication.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2E8C8-3D26-4F6C-9B56-98BF733B6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58" y="2078341"/>
            <a:ext cx="1760992" cy="180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045572"/>
            <a:ext cx="10363200" cy="1876018"/>
          </a:xfrm>
        </p:spPr>
        <p:txBody>
          <a:bodyPr/>
          <a:lstStyle/>
          <a:p>
            <a:r>
              <a:rPr lang="en-US" dirty="0"/>
              <a:t>Min 15-30: Introductions, Moodle, and Syllabus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14210"/>
            <a:ext cx="12192000" cy="1655762"/>
          </a:xfrm>
        </p:spPr>
        <p:txBody>
          <a:bodyPr>
            <a:normAutofit/>
          </a:bodyPr>
          <a:lstStyle/>
          <a:p>
            <a:r>
              <a:rPr lang="en-US" dirty="0"/>
              <a:t>1) Instructor &amp; TA</a:t>
            </a:r>
          </a:p>
          <a:p>
            <a:r>
              <a:rPr lang="en-US" dirty="0"/>
              <a:t>2) Open the course’s Moodle space: https://moodle.unil.ch/course/view.php?id=24295</a:t>
            </a:r>
          </a:p>
          <a:p>
            <a:r>
              <a:rPr lang="en-US" dirty="0"/>
              <a:t>3) Download the latest version of the 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DFB87-0A4A-FA5F-5374-D242AC92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0336"/>
            <a:ext cx="12192000" cy="2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3454CA-20DA-FAE8-D9D8-FC7DD0AAA391}"/>
              </a:ext>
            </a:extLst>
          </p:cNvPr>
          <p:cNvSpPr/>
          <p:nvPr/>
        </p:nvSpPr>
        <p:spPr>
          <a:xfrm>
            <a:off x="-126513" y="0"/>
            <a:ext cx="7059748" cy="6858000"/>
          </a:xfrm>
          <a:prstGeom prst="rect">
            <a:avLst/>
          </a:prstGeom>
          <a:solidFill>
            <a:srgbClr val="173E70"/>
          </a:solidFill>
          <a:ln>
            <a:solidFill>
              <a:srgbClr val="173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620E711-81AE-345C-0E7B-A339A1AC632E}"/>
              </a:ext>
            </a:extLst>
          </p:cNvPr>
          <p:cNvSpPr txBox="1">
            <a:spLocks/>
          </p:cNvSpPr>
          <p:nvPr/>
        </p:nvSpPr>
        <p:spPr>
          <a:xfrm>
            <a:off x="-35118" y="1434123"/>
            <a:ext cx="6067457" cy="7111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B0CCDC"/>
                </a:solidFill>
                <a:effectLst/>
                <a:uLnTx/>
                <a:uFillTx/>
                <a:latin typeface="CMU Sans Serif"/>
                <a:ea typeface="+mj-ea"/>
                <a:cs typeface="+mj-cs"/>
              </a:rPr>
              <a:t>Atmospheric Physics + AI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B0CCDC"/>
              </a:solidFill>
              <a:effectLst/>
              <a:uLnTx/>
              <a:uFillTx/>
              <a:latin typeface="CMU Sans Serif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472F1A-FD31-7422-5306-AC53B139FBFF}"/>
              </a:ext>
            </a:extLst>
          </p:cNvPr>
          <p:cNvSpPr/>
          <p:nvPr/>
        </p:nvSpPr>
        <p:spPr>
          <a:xfrm>
            <a:off x="-24324" y="6532652"/>
            <a:ext cx="12224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Image Sources</a:t>
            </a:r>
            <a:r>
              <a:rPr kumimoji="0" lang="de-DE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: Adhithya Sandeep,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John Lund, Cal. Dep. Wat. Res.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C24C2E5-0E06-CF7C-27CA-759F70B4E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84"/>
          <a:stretch/>
        </p:blipFill>
        <p:spPr>
          <a:xfrm>
            <a:off x="6023641" y="-1"/>
            <a:ext cx="6875495" cy="69019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C984C77-16F0-9586-EB3C-B4FEE4B6CF57}"/>
              </a:ext>
            </a:extLst>
          </p:cNvPr>
          <p:cNvGrpSpPr/>
          <p:nvPr/>
        </p:nvGrpSpPr>
        <p:grpSpPr>
          <a:xfrm>
            <a:off x="8672822" y="4862141"/>
            <a:ext cx="3427741" cy="1828800"/>
            <a:chOff x="5892860" y="-329144"/>
            <a:chExt cx="6089904" cy="3041138"/>
          </a:xfrm>
        </p:grpSpPr>
        <p:pic>
          <p:nvPicPr>
            <p:cNvPr id="6" name="Picture 5" descr="A mountain with smoke coming out of it&#10;&#10;Description automatically generated">
              <a:extLst>
                <a:ext uri="{FF2B5EF4-FFF2-40B4-BE49-F238E27FC236}">
                  <a16:creationId xmlns:a16="http://schemas.microsoft.com/office/drawing/2014/main" id="{1B8022C2-9B85-4B33-1923-CAB95464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0" b="32991"/>
            <a:stretch/>
          </p:blipFill>
          <p:spPr>
            <a:xfrm>
              <a:off x="5936075" y="-329144"/>
              <a:ext cx="6046689" cy="304113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1198DF-3E84-8115-17AB-4A04054D04BB}"/>
                </a:ext>
              </a:extLst>
            </p:cNvPr>
            <p:cNvSpPr txBox="1"/>
            <p:nvPr/>
          </p:nvSpPr>
          <p:spPr>
            <a:xfrm>
              <a:off x="5892860" y="-299250"/>
              <a:ext cx="6089904" cy="1381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Environmental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Data Science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83E813-DCC9-BDF0-7D6E-CB2D0411AE23}"/>
              </a:ext>
            </a:extLst>
          </p:cNvPr>
          <p:cNvGrpSpPr/>
          <p:nvPr/>
        </p:nvGrpSpPr>
        <p:grpSpPr>
          <a:xfrm>
            <a:off x="89478" y="4862141"/>
            <a:ext cx="3420481" cy="1856718"/>
            <a:chOff x="1504979" y="-1193963"/>
            <a:chExt cx="4946115" cy="2260530"/>
          </a:xfrm>
        </p:grpSpPr>
        <p:pic>
          <p:nvPicPr>
            <p:cNvPr id="3" name="Picture 2" descr="Clouds in a blue cloudy sky&#10;&#10;Description automatically generated">
              <a:extLst>
                <a:ext uri="{FF2B5EF4-FFF2-40B4-BE49-F238E27FC236}">
                  <a16:creationId xmlns:a16="http://schemas.microsoft.com/office/drawing/2014/main" id="{1C7F1C11-6489-3C87-1639-3A9DB67C0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3" t="25734" r="1598" b="27830"/>
            <a:stretch/>
          </p:blipFill>
          <p:spPr>
            <a:xfrm>
              <a:off x="1529654" y="-1193963"/>
              <a:ext cx="4921440" cy="222790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519001-0173-E448-223C-AEB5402B148B}"/>
                </a:ext>
              </a:extLst>
            </p:cNvPr>
            <p:cNvSpPr txBox="1"/>
            <p:nvPr/>
          </p:nvSpPr>
          <p:spPr>
            <a:xfrm>
              <a:off x="1504979" y="44026"/>
              <a:ext cx="4946115" cy="10225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Earth System Modeling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(Parameterization)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C54582-5DF6-EEE3-90A6-CF1C9F833BDC}"/>
              </a:ext>
            </a:extLst>
          </p:cNvPr>
          <p:cNvGrpSpPr/>
          <p:nvPr/>
        </p:nvGrpSpPr>
        <p:grpSpPr>
          <a:xfrm>
            <a:off x="4588611" y="4862141"/>
            <a:ext cx="3403417" cy="1828800"/>
            <a:chOff x="107308" y="1080370"/>
            <a:chExt cx="3403417" cy="1828800"/>
          </a:xfrm>
        </p:grpSpPr>
        <p:pic>
          <p:nvPicPr>
            <p:cNvPr id="10" name="Picture 9" descr="A view of the earth from space&#10;&#10;Description automatically generated with medium confidence">
              <a:extLst>
                <a:ext uri="{FF2B5EF4-FFF2-40B4-BE49-F238E27FC236}">
                  <a16:creationId xmlns:a16="http://schemas.microsoft.com/office/drawing/2014/main" id="{D9FBB202-BFE3-25FE-DA42-D39E7ED0D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07"/>
            <a:stretch/>
          </p:blipFill>
          <p:spPr>
            <a:xfrm>
              <a:off x="107308" y="1080370"/>
              <a:ext cx="3403417" cy="18288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243648-1613-D666-F1EE-CAE165CB30FC}"/>
                </a:ext>
              </a:extLst>
            </p:cNvPr>
            <p:cNvSpPr txBox="1"/>
            <p:nvPr/>
          </p:nvSpPr>
          <p:spPr>
            <a:xfrm>
              <a:off x="141055" y="1106861"/>
              <a:ext cx="33211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Extreme Weather Events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Forecasting,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Post-Processing,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Downscaling</a:t>
              </a:r>
            </a:p>
          </p:txBody>
        </p:sp>
      </p:grp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05E30B53-C432-DD16-DFDD-E72BE7D40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7" y="69726"/>
            <a:ext cx="2060448" cy="1159002"/>
          </a:xfrm>
          <a:prstGeom prst="rect">
            <a:avLst/>
          </a:prstGeom>
        </p:spPr>
      </p:pic>
      <p:pic>
        <p:nvPicPr>
          <p:cNvPr id="20" name="Picture 1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E62892D-0409-A648-A42D-D377934C1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48" y="72509"/>
            <a:ext cx="2354858" cy="1156219"/>
          </a:xfrm>
          <a:prstGeom prst="rect">
            <a:avLst/>
          </a:prstGeom>
        </p:spPr>
      </p:pic>
      <p:pic>
        <p:nvPicPr>
          <p:cNvPr id="29" name="Picture 28" descr="A close up of a blackboard&#10;&#10;Description automatically generated">
            <a:extLst>
              <a:ext uri="{FF2B5EF4-FFF2-40B4-BE49-F238E27FC236}">
                <a16:creationId xmlns:a16="http://schemas.microsoft.com/office/drawing/2014/main" id="{89AB2B49-03CA-1242-60FE-62948B0749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58"/>
          <a:stretch/>
        </p:blipFill>
        <p:spPr>
          <a:xfrm>
            <a:off x="147974" y="2529000"/>
            <a:ext cx="3095107" cy="1800000"/>
          </a:xfrm>
          <a:prstGeom prst="rect">
            <a:avLst/>
          </a:prstGeom>
        </p:spPr>
      </p:pic>
      <p:pic>
        <p:nvPicPr>
          <p:cNvPr id="33" name="Picture 32" descr="A colorful circles connected to black lines&#10;&#10;Description automatically generated">
            <a:extLst>
              <a:ext uri="{FF2B5EF4-FFF2-40B4-BE49-F238E27FC236}">
                <a16:creationId xmlns:a16="http://schemas.microsoft.com/office/drawing/2014/main" id="{128FFA61-AE3E-69FC-8C87-7725AC5DF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592" y="2666253"/>
            <a:ext cx="1525494" cy="152549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A4F31B-596F-0676-2256-7B9139B7555C}"/>
              </a:ext>
            </a:extLst>
          </p:cNvPr>
          <p:cNvCxnSpPr>
            <a:cxnSpLocks/>
          </p:cNvCxnSpPr>
          <p:nvPr/>
        </p:nvCxnSpPr>
        <p:spPr>
          <a:xfrm>
            <a:off x="3243081" y="3083619"/>
            <a:ext cx="202651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99954D8-B767-9275-3744-6D5C77584783}"/>
              </a:ext>
            </a:extLst>
          </p:cNvPr>
          <p:cNvSpPr txBox="1"/>
          <p:nvPr/>
        </p:nvSpPr>
        <p:spPr>
          <a:xfrm>
            <a:off x="3243081" y="2666385"/>
            <a:ext cx="202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Physics-Guided ML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B9CE35-4F7F-548A-0EAF-36671DD82693}"/>
              </a:ext>
            </a:extLst>
          </p:cNvPr>
          <p:cNvCxnSpPr>
            <a:cxnSpLocks/>
          </p:cNvCxnSpPr>
          <p:nvPr/>
        </p:nvCxnSpPr>
        <p:spPr>
          <a:xfrm flipH="1">
            <a:off x="3243081" y="3706554"/>
            <a:ext cx="202651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B0319D8-D4AB-653F-838B-23D0761BE44D}"/>
              </a:ext>
            </a:extLst>
          </p:cNvPr>
          <p:cNvSpPr txBox="1"/>
          <p:nvPr/>
        </p:nvSpPr>
        <p:spPr>
          <a:xfrm>
            <a:off x="3243080" y="3796699"/>
            <a:ext cx="22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Data-Driven Discovery</a:t>
            </a:r>
          </a:p>
        </p:txBody>
      </p: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5A38F3-9321-FE6C-FE03-982F99D518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07" y="69726"/>
            <a:ext cx="1298565" cy="294341"/>
          </a:xfrm>
          <a:prstGeom prst="rect">
            <a:avLst/>
          </a:prstGeom>
        </p:spPr>
      </p:pic>
      <p:pic>
        <p:nvPicPr>
          <p:cNvPr id="23" name="Picture 22" descr="A logo of a molecule&#10;&#10;Description automatically generated with medium confidence">
            <a:extLst>
              <a:ext uri="{FF2B5EF4-FFF2-40B4-BE49-F238E27FC236}">
                <a16:creationId xmlns:a16="http://schemas.microsoft.com/office/drawing/2014/main" id="{14C141DC-936F-B76D-5787-C30D21C0A8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20" y="454915"/>
            <a:ext cx="677415" cy="677415"/>
          </a:xfrm>
          <a:prstGeom prst="rect">
            <a:avLst/>
          </a:prstGeom>
        </p:spPr>
      </p:pic>
      <p:pic>
        <p:nvPicPr>
          <p:cNvPr id="25" name="Picture 24" descr="A black and white background with white text&#10;&#10;Description automatically generated">
            <a:extLst>
              <a:ext uri="{FF2B5EF4-FFF2-40B4-BE49-F238E27FC236}">
                <a16:creationId xmlns:a16="http://schemas.microsoft.com/office/drawing/2014/main" id="{BC4064F1-BF6B-F2EA-A191-0A84EB72281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55" b="52018"/>
          <a:stretch/>
        </p:blipFill>
        <p:spPr>
          <a:xfrm>
            <a:off x="5307909" y="658374"/>
            <a:ext cx="677415" cy="27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2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5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CD3EA-E278-4AC1-877D-491964E9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5" name="Picture 4" descr="A group of people standing in front of a whiteboard&#10;&#10;AI-generated content may be incorrect.">
            <a:extLst>
              <a:ext uri="{FF2B5EF4-FFF2-40B4-BE49-F238E27FC236}">
                <a16:creationId xmlns:a16="http://schemas.microsoft.com/office/drawing/2014/main" id="{41316E0D-76CA-974B-36EA-054A9A1A9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b="14111"/>
          <a:stretch>
            <a:fillRect/>
          </a:stretch>
        </p:blipFill>
        <p:spPr>
          <a:xfrm>
            <a:off x="0" y="1036320"/>
            <a:ext cx="12192000" cy="58216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511A7C-F19E-6611-FE33-8AF104C968D8}"/>
              </a:ext>
            </a:extLst>
          </p:cNvPr>
          <p:cNvCxnSpPr>
            <a:cxnSpLocks/>
          </p:cNvCxnSpPr>
          <p:nvPr/>
        </p:nvCxnSpPr>
        <p:spPr>
          <a:xfrm>
            <a:off x="944880" y="1676400"/>
            <a:ext cx="701040" cy="14325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079243-8DD5-F8B2-4222-39BDD535422C}"/>
              </a:ext>
            </a:extLst>
          </p:cNvPr>
          <p:cNvSpPr txBox="1"/>
          <p:nvPr/>
        </p:nvSpPr>
        <p:spPr>
          <a:xfrm>
            <a:off x="0" y="1036320"/>
            <a:ext cx="184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Filippo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036DC-92B2-EA6E-6DF4-56D0955793B8}"/>
              </a:ext>
            </a:extLst>
          </p:cNvPr>
          <p:cNvSpPr txBox="1"/>
          <p:nvPr/>
        </p:nvSpPr>
        <p:spPr>
          <a:xfrm>
            <a:off x="2788920" y="1036320"/>
            <a:ext cx="184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Fei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C7AC3A-9788-6831-CFDD-8F0A4BF81C73}"/>
              </a:ext>
            </a:extLst>
          </p:cNvPr>
          <p:cNvCxnSpPr>
            <a:cxnSpLocks/>
          </p:cNvCxnSpPr>
          <p:nvPr/>
        </p:nvCxnSpPr>
        <p:spPr>
          <a:xfrm>
            <a:off x="3710940" y="1652766"/>
            <a:ext cx="1363980" cy="218771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108AAB-9A5D-9FB7-A7FC-7E0C06FCEB38}"/>
              </a:ext>
            </a:extLst>
          </p:cNvPr>
          <p:cNvSpPr txBox="1"/>
          <p:nvPr/>
        </p:nvSpPr>
        <p:spPr>
          <a:xfrm>
            <a:off x="5593080" y="2038737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Shivanshi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713F50-40BD-9F2D-B5A5-AA27E9BCB86B}"/>
              </a:ext>
            </a:extLst>
          </p:cNvPr>
          <p:cNvCxnSpPr>
            <a:cxnSpLocks/>
          </p:cNvCxnSpPr>
          <p:nvPr/>
        </p:nvCxnSpPr>
        <p:spPr>
          <a:xfrm>
            <a:off x="6858000" y="2746623"/>
            <a:ext cx="609600" cy="109385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52EB57-2C68-0094-2E5B-A82D30692539}"/>
              </a:ext>
            </a:extLst>
          </p:cNvPr>
          <p:cNvSpPr txBox="1"/>
          <p:nvPr/>
        </p:nvSpPr>
        <p:spPr>
          <a:xfrm>
            <a:off x="7955280" y="1036320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Frederick (Iat-Hin)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15DC1D-FD18-3251-F22E-0E0A886063C4}"/>
              </a:ext>
            </a:extLst>
          </p:cNvPr>
          <p:cNvCxnSpPr>
            <a:cxnSpLocks/>
          </p:cNvCxnSpPr>
          <p:nvPr/>
        </p:nvCxnSpPr>
        <p:spPr>
          <a:xfrm>
            <a:off x="9486900" y="1676400"/>
            <a:ext cx="678180" cy="12039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79944"/>
            <a:ext cx="10363200" cy="1876018"/>
          </a:xfrm>
        </p:spPr>
        <p:txBody>
          <a:bodyPr/>
          <a:lstStyle/>
          <a:p>
            <a:r>
              <a:rPr lang="en-US" dirty="0"/>
              <a:t>Min 30-45: Now it’s time to </a:t>
            </a:r>
            <a:br>
              <a:rPr lang="en-US" dirty="0"/>
            </a:br>
            <a:r>
              <a:rPr lang="en-US" dirty="0"/>
              <a:t>tell us about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56252"/>
            <a:ext cx="12192000" cy="2401747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/>
              <a:t>Open “Session 1: Quiz” on Moodle</a:t>
            </a:r>
          </a:p>
          <a:p>
            <a:pPr marL="457200" indent="-457200">
              <a:buAutoNum type="arabicParenR"/>
            </a:pPr>
            <a:r>
              <a:rPr lang="en-US" dirty="0"/>
              <a:t>Don’t hesitate to ask for help regarding e.g., your GitHub account creation</a:t>
            </a:r>
          </a:p>
          <a:p>
            <a:pPr marL="457200" indent="-457200">
              <a:buAutoNum type="arabicParenR"/>
            </a:pPr>
            <a:r>
              <a:rPr lang="en-US" dirty="0"/>
              <a:t>In Moodle, open “Session 1: Tutorial”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45-60: Tutorial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r>
              <a:rPr lang="en-US" dirty="0"/>
              <a:t>In Moodle, open “Session 1: Tutorial”</a:t>
            </a:r>
          </a:p>
        </p:txBody>
      </p:sp>
    </p:spTree>
    <p:extLst>
      <p:ext uri="{BB962C8B-B14F-4D97-AF65-F5344CB8AC3E}">
        <p14:creationId xmlns:p14="http://schemas.microsoft.com/office/powerpoint/2010/main" val="38350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75-90: Tutorial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935037"/>
          </a:xfrm>
        </p:spPr>
        <p:txBody>
          <a:bodyPr>
            <a:noAutofit/>
          </a:bodyPr>
          <a:lstStyle/>
          <a:p>
            <a:r>
              <a:rPr lang="en-US" sz="4800" dirty="0"/>
              <a:t>Min 90-120: Exercises (GitHub tutorial available)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12192000" cy="480060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1) In Moodle, open “Session 1: Exercises”</a:t>
            </a:r>
          </a:p>
          <a:p>
            <a:r>
              <a:rPr lang="en-US" sz="3000" dirty="0">
                <a:latin typeface="+mn-lt"/>
              </a:rPr>
              <a:t>2) Click “</a:t>
            </a:r>
            <a:r>
              <a:rPr lang="en-US" sz="3000" dirty="0" err="1">
                <a:latin typeface="+mn-lt"/>
              </a:rPr>
              <a:t>Edit”</a:t>
            </a:r>
            <a:r>
              <a:rPr lang="en-US" sz="3000" dirty="0" err="1">
                <a:latin typeface="+mn-lt"/>
                <a:cs typeface="Times New Roman" panose="02020603050405020304" pitchFamily="18" charset="0"/>
              </a:rPr>
              <a:t>→”Clear</a:t>
            </a:r>
            <a:r>
              <a:rPr lang="en-US" sz="3000" dirty="0">
                <a:latin typeface="+mn-lt"/>
                <a:cs typeface="Times New Roman" panose="02020603050405020304" pitchFamily="18" charset="0"/>
              </a:rPr>
              <a:t> all outputs” before starting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3) Have fun coding and don’t hesitate to look up the Python documentation. Please ask us if you have any question(s). We’re here to help 😊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4) Save your work regularly (“File” →”Save”)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5) At the end: “</a:t>
            </a:r>
            <a:r>
              <a:rPr lang="en-US" sz="3000" dirty="0" err="1">
                <a:latin typeface="+mn-lt"/>
                <a:cs typeface="Times New Roman" panose="02020603050405020304" pitchFamily="18" charset="0"/>
              </a:rPr>
              <a:t>File”→”Save</a:t>
            </a:r>
            <a:r>
              <a:rPr lang="en-US" sz="3000" dirty="0">
                <a:latin typeface="+mn-lt"/>
                <a:cs typeface="Times New Roman" panose="02020603050405020304" pitchFamily="18" charset="0"/>
              </a:rPr>
              <a:t> a copy in GitHub” to push the completed exercise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1B14C-A516-4D9A-BFA0-443F05F6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40" y="5141357"/>
            <a:ext cx="2880360" cy="1716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AE028-DF85-4B97-992F-1FB3903194AC}"/>
              </a:ext>
            </a:extLst>
          </p:cNvPr>
          <p:cNvSpPr txBox="1"/>
          <p:nvPr/>
        </p:nvSpPr>
        <p:spPr>
          <a:xfrm>
            <a:off x="0" y="5382768"/>
            <a:ext cx="3852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Your fork of </a:t>
            </a:r>
            <a:r>
              <a:rPr lang="en-US" sz="3000" b="1" dirty="0"/>
              <a:t>latest</a:t>
            </a:r>
            <a:r>
              <a:rPr lang="en-US" sz="3000" dirty="0"/>
              <a:t> repo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C3880B-0F48-475B-89A1-A1D5C8889E15}"/>
              </a:ext>
            </a:extLst>
          </p:cNvPr>
          <p:cNvCxnSpPr/>
          <p:nvPr/>
        </p:nvCxnSpPr>
        <p:spPr>
          <a:xfrm>
            <a:off x="3669792" y="5669280"/>
            <a:ext cx="816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5382CF-6E7C-47CB-B2A5-0DF2A60A6DE7}"/>
              </a:ext>
            </a:extLst>
          </p:cNvPr>
          <p:cNvCxnSpPr>
            <a:cxnSpLocks/>
          </p:cNvCxnSpPr>
          <p:nvPr/>
        </p:nvCxnSpPr>
        <p:spPr>
          <a:xfrm flipH="1">
            <a:off x="7542276" y="6103620"/>
            <a:ext cx="6554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5F5DBB-FF4F-44C7-B163-38F7FB269FD9}"/>
              </a:ext>
            </a:extLst>
          </p:cNvPr>
          <p:cNvSpPr txBox="1"/>
          <p:nvPr/>
        </p:nvSpPr>
        <p:spPr>
          <a:xfrm>
            <a:off x="8197702" y="5826621"/>
            <a:ext cx="3994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Exercises/W1_S1.ipynb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525EA4-AFC3-48F6-BF6B-EFDCDE75C57D}"/>
              </a:ext>
            </a:extLst>
          </p:cNvPr>
          <p:cNvCxnSpPr/>
          <p:nvPr/>
        </p:nvCxnSpPr>
        <p:spPr>
          <a:xfrm>
            <a:off x="3669792" y="6470266"/>
            <a:ext cx="816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0C44BE-BFCB-4149-98D9-CFA090CB6380}"/>
              </a:ext>
            </a:extLst>
          </p:cNvPr>
          <p:cNvSpPr txBox="1"/>
          <p:nvPr/>
        </p:nvSpPr>
        <p:spPr>
          <a:xfrm>
            <a:off x="-69041" y="5954762"/>
            <a:ext cx="3994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Write commit message</a:t>
            </a:r>
          </a:p>
          <a:p>
            <a:pPr algn="l"/>
            <a:r>
              <a:rPr lang="en-US" sz="3000" dirty="0"/>
              <a:t>Keep box ticked for link</a:t>
            </a:r>
          </a:p>
        </p:txBody>
      </p:sp>
    </p:spTree>
    <p:extLst>
      <p:ext uri="{BB962C8B-B14F-4D97-AF65-F5344CB8AC3E}">
        <p14:creationId xmlns:p14="http://schemas.microsoft.com/office/powerpoint/2010/main" val="35633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412</Words>
  <Application>Microsoft Office PowerPoint</Application>
  <PresentationFormat>Widescreen</PresentationFormat>
  <Paragraphs>54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CMU Sans Serif</vt:lpstr>
      <vt:lpstr>Office Theme</vt:lpstr>
      <vt:lpstr>1_Office Theme</vt:lpstr>
      <vt:lpstr>2_Office Theme</vt:lpstr>
      <vt:lpstr>Welcome to “Introduction to Scientific Programming with Python”!</vt:lpstr>
      <vt:lpstr>Min 15-30: Introductions, Moodle, and Syllabus</vt:lpstr>
      <vt:lpstr>PowerPoint Presentation</vt:lpstr>
      <vt:lpstr>PowerPoint Presentation</vt:lpstr>
      <vt:lpstr>Min 30-45: Now it’s time to  tell us about you!</vt:lpstr>
      <vt:lpstr>Min 45-60: Tutorial 1/2</vt:lpstr>
      <vt:lpstr>Min 60-75: Break</vt:lpstr>
      <vt:lpstr>Min 75-90: Tutorial 2/2</vt:lpstr>
      <vt:lpstr>Min 90-120: Exercises (GitHub tutorial available)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95</cp:revision>
  <dcterms:created xsi:type="dcterms:W3CDTF">2022-02-23T18:29:24Z</dcterms:created>
  <dcterms:modified xsi:type="dcterms:W3CDTF">2025-09-24T08:50:13Z</dcterms:modified>
</cp:coreProperties>
</file>